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256" r:id="rId2"/>
    <p:sldId id="257" r:id="rId3"/>
    <p:sldId id="378" r:id="rId4"/>
    <p:sldId id="353" r:id="rId5"/>
    <p:sldId id="354" r:id="rId6"/>
    <p:sldId id="355" r:id="rId7"/>
    <p:sldId id="356" r:id="rId8"/>
    <p:sldId id="357" r:id="rId9"/>
    <p:sldId id="358" r:id="rId10"/>
    <p:sldId id="359" r:id="rId11"/>
    <p:sldId id="360" r:id="rId12"/>
    <p:sldId id="361" r:id="rId13"/>
    <p:sldId id="362" r:id="rId14"/>
    <p:sldId id="364" r:id="rId15"/>
    <p:sldId id="377" r:id="rId16"/>
    <p:sldId id="365" r:id="rId17"/>
    <p:sldId id="366" r:id="rId18"/>
    <p:sldId id="367" r:id="rId19"/>
    <p:sldId id="370" r:id="rId20"/>
    <p:sldId id="369" r:id="rId21"/>
    <p:sldId id="379" r:id="rId22"/>
    <p:sldId id="371" r:id="rId23"/>
    <p:sldId id="372" r:id="rId24"/>
    <p:sldId id="373" r:id="rId25"/>
    <p:sldId id="374" r:id="rId26"/>
    <p:sldId id="375" r:id="rId27"/>
    <p:sldId id="376" r:id="rId28"/>
    <p:sldId id="380" r:id="rId29"/>
    <p:sldId id="381" r:id="rId30"/>
    <p:sldId id="382" r:id="rId31"/>
    <p:sldId id="383" r:id="rId32"/>
    <p:sldId id="384" r:id="rId33"/>
    <p:sldId id="385" r:id="rId34"/>
    <p:sldId id="386" r:id="rId35"/>
    <p:sldId id="387" r:id="rId36"/>
    <p:sldId id="388" r:id="rId37"/>
    <p:sldId id="389" r:id="rId38"/>
    <p:sldId id="390" r:id="rId39"/>
    <p:sldId id="391" r:id="rId40"/>
    <p:sldId id="392" r:id="rId41"/>
    <p:sldId id="400" r:id="rId42"/>
    <p:sldId id="393" r:id="rId43"/>
    <p:sldId id="394" r:id="rId44"/>
    <p:sldId id="395" r:id="rId45"/>
    <p:sldId id="396" r:id="rId46"/>
    <p:sldId id="397" r:id="rId47"/>
    <p:sldId id="398" r:id="rId48"/>
    <p:sldId id="399" r:id="rId49"/>
    <p:sldId id="401" r:id="rId50"/>
    <p:sldId id="403" r:id="rId51"/>
    <p:sldId id="405" r:id="rId52"/>
    <p:sldId id="406" r:id="rId53"/>
    <p:sldId id="407" r:id="rId5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1E03"/>
    <a:srgbClr val="F5F7F7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18"/>
    <p:restoredTop sz="94796"/>
  </p:normalViewPr>
  <p:slideViewPr>
    <p:cSldViewPr snapToGrid="0" snapToObjects="1">
      <p:cViewPr>
        <p:scale>
          <a:sx n="50" d="100"/>
          <a:sy n="50" d="100"/>
        </p:scale>
        <p:origin x="32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22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094A5-6CCA-2E48-A189-C20FAB45A75B}" type="datetimeFigureOut">
              <a:rPr lang="en-US" smtClean="0"/>
              <a:t>8/14/18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FEF6C9-42A1-5345-9612-5CD5992DF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420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tiff>
</file>

<file path=ppt/media/image11.png>
</file>

<file path=ppt/media/image12.png>
</file>

<file path=ppt/media/image13.jpg>
</file>

<file path=ppt/media/image14.png>
</file>

<file path=ppt/media/image15.jpeg>
</file>

<file path=ppt/media/image16.jpeg>
</file>

<file path=ppt/media/image17.jpeg>
</file>

<file path=ppt/media/image18.jpeg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45234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6"/>
          <p:cNvSpPr/>
          <p:nvPr/>
        </p:nvSpPr>
        <p:spPr>
          <a:xfrm>
            <a:off x="1" y="9388299"/>
            <a:ext cx="13004802" cy="38581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3" name="Shape 7"/>
          <p:cNvSpPr/>
          <p:nvPr/>
        </p:nvSpPr>
        <p:spPr>
          <a:xfrm>
            <a:off x="1" y="9010487"/>
            <a:ext cx="13004802" cy="385810"/>
          </a:xfrm>
          <a:prstGeom prst="rect">
            <a:avLst/>
          </a:prstGeom>
          <a:solidFill>
            <a:srgbClr val="E5E7E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Shape 8"/>
          <p:cNvSpPr/>
          <p:nvPr/>
        </p:nvSpPr>
        <p:spPr>
          <a:xfrm>
            <a:off x="1" y="588388"/>
            <a:ext cx="13004802" cy="385810"/>
          </a:xfrm>
          <a:prstGeom prst="rect">
            <a:avLst/>
          </a:prstGeom>
          <a:solidFill>
            <a:srgbClr val="E5E7E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Shape 9"/>
          <p:cNvSpPr txBox="1"/>
          <p:nvPr/>
        </p:nvSpPr>
        <p:spPr>
          <a:xfrm>
            <a:off x="165155" y="9031942"/>
            <a:ext cx="1260179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600" b="1">
                <a:solidFill>
                  <a:srgbClr val="A71E03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James Brand</a:t>
            </a:r>
          </a:p>
        </p:txBody>
      </p:sp>
      <p:sp>
        <p:nvSpPr>
          <p:cNvPr id="16" name="Shape 10">
            <a:hlinkClick r:id="" action="ppaction://hlinkshowjump?jump=firstslide"/>
          </p:cNvPr>
          <p:cNvSpPr txBox="1"/>
          <p:nvPr/>
        </p:nvSpPr>
        <p:spPr>
          <a:xfrm>
            <a:off x="152465" y="9406797"/>
            <a:ext cx="1477969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600" b="1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GB" b="1" dirty="0" err="1" smtClean="0">
                <a:latin typeface="Times" charset="0"/>
                <a:ea typeface="Times" charset="0"/>
                <a:cs typeface="Times" charset="0"/>
              </a:rPr>
              <a:t>SSoL</a:t>
            </a:r>
            <a:r>
              <a:rPr lang="en-GB" b="1" baseline="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kumimoji="0" lang="en-GB" sz="1600" b="1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imes" charset="0"/>
                <a:ea typeface="Times" charset="0"/>
                <a:cs typeface="Times" charset="0"/>
                <a:sym typeface="Times"/>
              </a:rPr>
              <a:t>Kroměříž</a:t>
            </a:r>
            <a:endParaRPr b="1" u="none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7" name="Shape 11"/>
          <p:cNvSpPr txBox="1"/>
          <p:nvPr/>
        </p:nvSpPr>
        <p:spPr>
          <a:xfrm>
            <a:off x="11414527" y="9028986"/>
            <a:ext cx="1191032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1600" b="1">
                <a:solidFill>
                  <a:srgbClr val="A71E03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GB" baseline="0" dirty="0" smtClean="0"/>
              <a:t>August 2018</a:t>
            </a:r>
            <a:endParaRPr dirty="0"/>
          </a:p>
        </p:txBody>
      </p:sp>
      <p:sp>
        <p:nvSpPr>
          <p:cNvPr id="18" name="Shape 13"/>
          <p:cNvSpPr/>
          <p:nvPr/>
        </p:nvSpPr>
        <p:spPr>
          <a:xfrm>
            <a:off x="1" y="974199"/>
            <a:ext cx="13004802" cy="1064152"/>
          </a:xfrm>
          <a:prstGeom prst="rect">
            <a:avLst/>
          </a:prstGeom>
          <a:solidFill>
            <a:srgbClr val="F5F7F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313458" y="9423399"/>
            <a:ext cx="292101" cy="330201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584200">
              <a:defRPr sz="14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Circle"/>
          <p:cNvSpPr/>
          <p:nvPr/>
        </p:nvSpPr>
        <p:spPr>
          <a:xfrm>
            <a:off x="1374631" y="37414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" name="Circle"/>
          <p:cNvSpPr/>
          <p:nvPr/>
        </p:nvSpPr>
        <p:spPr>
          <a:xfrm>
            <a:off x="1561651" y="374146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Circle"/>
          <p:cNvSpPr/>
          <p:nvPr/>
        </p:nvSpPr>
        <p:spPr>
          <a:xfrm>
            <a:off x="1741940" y="372923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952500" y="1"/>
            <a:ext cx="5334000" cy="4622802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4762501"/>
            <a:ext cx="5334000" cy="4991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100"/>
            </a:lvl1pPr>
            <a:lvl2pPr marL="0" indent="0" algn="ctr">
              <a:spcBef>
                <a:spcPts val="0"/>
              </a:spcBef>
              <a:buSzTx/>
              <a:buNone/>
              <a:defRPr sz="3100"/>
            </a:lvl2pPr>
            <a:lvl3pPr marL="0" indent="0" algn="ctr">
              <a:spcBef>
                <a:spcPts val="0"/>
              </a:spcBef>
              <a:buSzTx/>
              <a:buNone/>
              <a:defRPr sz="3100"/>
            </a:lvl3pPr>
            <a:lvl4pPr marL="0" indent="0" algn="ctr">
              <a:spcBef>
                <a:spcPts val="0"/>
              </a:spcBef>
              <a:buSzTx/>
              <a:buNone/>
              <a:defRPr sz="3100"/>
            </a:lvl4pPr>
            <a:lvl5pPr marL="0" indent="0" algn="ctr">
              <a:spcBef>
                <a:spcPts val="0"/>
              </a:spcBef>
              <a:buSzTx/>
              <a:buNone/>
              <a:defRPr sz="3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952500" y="28954"/>
            <a:ext cx="11099801" cy="29900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871" indent="-342871">
              <a:spcBef>
                <a:spcPts val="3100"/>
              </a:spcBef>
              <a:defRPr sz="2700"/>
            </a:lvl1pPr>
            <a:lvl2pPr marL="685743" indent="-342871">
              <a:spcBef>
                <a:spcPts val="3100"/>
              </a:spcBef>
              <a:defRPr sz="2700"/>
            </a:lvl2pPr>
            <a:lvl3pPr marL="1028618" indent="-342871">
              <a:spcBef>
                <a:spcPts val="3100"/>
              </a:spcBef>
              <a:defRPr sz="2700"/>
            </a:lvl3pPr>
            <a:lvl4pPr marL="1371488" indent="-342871">
              <a:spcBef>
                <a:spcPts val="3100"/>
              </a:spcBef>
              <a:defRPr sz="2700"/>
            </a:lvl4pPr>
            <a:lvl5pPr marL="1714361" indent="-342871">
              <a:spcBef>
                <a:spcPts val="3100"/>
              </a:spcBef>
              <a:defRPr sz="2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2"/>
            <a:ext cx="11099801" cy="7213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1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1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85653" y="8779792"/>
            <a:ext cx="3034454" cy="5207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txStyles>
    <p:titleStyle>
      <a:lvl1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464" marR="0" indent="-444464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8928" marR="0" indent="-444464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393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7855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319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6783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248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5712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177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2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3.wav"/><Relationship Id="rId4" Type="http://schemas.openxmlformats.org/officeDocument/2006/relationships/audio" Target="../media/media3.wav"/><Relationship Id="rId5" Type="http://schemas.openxmlformats.org/officeDocument/2006/relationships/slideLayout" Target="../slideLayouts/slideLayout1.xml"/><Relationship Id="rId6" Type="http://schemas.openxmlformats.org/officeDocument/2006/relationships/slide" Target="slide27.xml"/><Relationship Id="rId7" Type="http://schemas.openxmlformats.org/officeDocument/2006/relationships/slide" Target="slide31.xml"/><Relationship Id="rId8" Type="http://schemas.openxmlformats.org/officeDocument/2006/relationships/image" Target="../media/image2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3.tiff"/><Relationship Id="rId5" Type="http://schemas.openxmlformats.org/officeDocument/2006/relationships/image" Target="../media/image6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4" Type="http://schemas.openxmlformats.org/officeDocument/2006/relationships/slide" Target="slide31.xml"/><Relationship Id="rId5" Type="http://schemas.openxmlformats.org/officeDocument/2006/relationships/image" Target="../media/image3.tiff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jpg"/><Relationship Id="rId9" Type="http://schemas.openxmlformats.org/officeDocument/2006/relationships/image" Target="../media/image2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slide" Target="slide27.xml"/><Relationship Id="rId5" Type="http://schemas.openxmlformats.org/officeDocument/2006/relationships/slide" Target="slide31.xml"/><Relationship Id="rId6" Type="http://schemas.openxmlformats.org/officeDocument/2006/relationships/image" Target="../media/image11.png"/><Relationship Id="rId7" Type="http://schemas.openxmlformats.org/officeDocument/2006/relationships/image" Target="../media/image14.png"/><Relationship Id="rId8" Type="http://schemas.openxmlformats.org/officeDocument/2006/relationships/image" Target="../media/image2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-1SPdgcgeA" TargetMode="External"/><Relationship Id="rId4" Type="http://schemas.openxmlformats.org/officeDocument/2006/relationships/slide" Target="slide27.xml"/><Relationship Id="rId5" Type="http://schemas.openxmlformats.org/officeDocument/2006/relationships/slide" Target="slide31.xm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youtube.com/watch?v=nDaTTVR2JXY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15.jpeg"/><Relationship Id="rId5" Type="http://schemas.openxmlformats.org/officeDocument/2006/relationships/image" Target="../media/image16.jpeg"/><Relationship Id="rId6" Type="http://schemas.openxmlformats.org/officeDocument/2006/relationships/image" Target="../media/image17.jpeg"/><Relationship Id="rId7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15.jpeg"/><Relationship Id="rId5" Type="http://schemas.openxmlformats.org/officeDocument/2006/relationships/image" Target="../media/image16.jpeg"/><Relationship Id="rId6" Type="http://schemas.openxmlformats.org/officeDocument/2006/relationships/image" Target="../media/image17.jpeg"/><Relationship Id="rId7" Type="http://schemas.openxmlformats.org/officeDocument/2006/relationships/image" Target="../media/image18.jpeg"/><Relationship Id="rId8" Type="http://schemas.openxmlformats.org/officeDocument/2006/relationships/image" Target="../media/image19.tiff"/><Relationship Id="rId9" Type="http://schemas.openxmlformats.org/officeDocument/2006/relationships/image" Target="../media/image20.tiff"/><Relationship Id="rId10" Type="http://schemas.openxmlformats.org/officeDocument/2006/relationships/image" Target="../media/image21.tiff"/><Relationship Id="rId11" Type="http://schemas.openxmlformats.org/officeDocument/2006/relationships/image" Target="../media/image22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3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3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5.png"/><Relationship Id="rId5" Type="http://schemas.microsoft.com/office/2007/relationships/hdphoto" Target="../media/hdphoto1.wdp"/><Relationship Id="rId6" Type="http://schemas.microsoft.com/office/2007/relationships/hdphoto" Target="../media/hdphoto2.wdp"/><Relationship Id="rId7" Type="http://schemas.microsoft.com/office/2007/relationships/hdphoto" Target="../media/hdphoto3.wdp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4" Type="http://schemas.openxmlformats.org/officeDocument/2006/relationships/image" Target="../media/image25.png"/><Relationship Id="rId5" Type="http://schemas.microsoft.com/office/2007/relationships/hdphoto" Target="../media/hdphoto4.wdp"/><Relationship Id="rId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" Target="slide27.xml"/><Relationship Id="rId3" Type="http://schemas.openxmlformats.org/officeDocument/2006/relationships/slide" Target="slide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30179" y="2924175"/>
            <a:ext cx="12344444" cy="1656000"/>
          </a:xfrm>
          <a:prstGeom prst="roundRect">
            <a:avLst/>
          </a:prstGeom>
          <a:solidFill>
            <a:srgbClr val="F5F7F7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11" name="Shape 50"/>
          <p:cNvSpPr txBox="1"/>
          <p:nvPr/>
        </p:nvSpPr>
        <p:spPr>
          <a:xfrm>
            <a:off x="203200" y="3198177"/>
            <a:ext cx="12402358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marR="5670" defTabSz="457200">
              <a:defRPr>
                <a:solidFill>
                  <a:srgbClr val="C00000"/>
                </a:solidFill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US" dirty="0" smtClean="0">
                <a:sym typeface="CMU Serif"/>
              </a:rPr>
              <a:t>Artificial language learning workshop:</a:t>
            </a:r>
            <a:br>
              <a:rPr lang="en-US" dirty="0" smtClean="0">
                <a:sym typeface="CMU Serif"/>
              </a:rPr>
            </a:br>
            <a:r>
              <a:rPr lang="en-US" dirty="0" smtClean="0">
                <a:sym typeface="CMU Serif"/>
              </a:rPr>
              <a:t>Lecture 2</a:t>
            </a:r>
            <a:endParaRPr lang="en-US" dirty="0">
              <a:sym typeface="CMU Serif"/>
            </a:endParaRPr>
          </a:p>
        </p:txBody>
      </p:sp>
      <p:sp>
        <p:nvSpPr>
          <p:cNvPr id="112" name="Shape 51"/>
          <p:cNvSpPr txBox="1"/>
          <p:nvPr/>
        </p:nvSpPr>
        <p:spPr>
          <a:xfrm>
            <a:off x="203200" y="4861873"/>
            <a:ext cx="12402358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>
                <a:latin typeface="CMU Serif"/>
                <a:ea typeface="CMU Serif"/>
                <a:cs typeface="CMU Serif"/>
                <a:sym typeface="CMU Serif"/>
              </a:defRPr>
            </a:pPr>
            <a:r>
              <a:rPr dirty="0"/>
              <a:t>James Brand</a:t>
            </a:r>
          </a:p>
          <a:p>
            <a:pPr>
              <a:defRPr sz="2700">
                <a:latin typeface="CMU Serif"/>
                <a:ea typeface="CMU Serif"/>
                <a:cs typeface="CMU Serif"/>
                <a:sym typeface="CMU Serif"/>
              </a:defRPr>
            </a:pPr>
            <a:endParaRPr dirty="0"/>
          </a:p>
          <a:p>
            <a:pPr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j.brand@lancaster.ac.uk</a:t>
            </a:r>
          </a:p>
        </p:txBody>
      </p:sp>
      <p:pic>
        <p:nvPicPr>
          <p:cNvPr id="113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78401" y="6915962"/>
            <a:ext cx="3048001" cy="1882777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16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2" name="expgen_femal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2" y="4582493"/>
            <a:ext cx="812800" cy="812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experiment</a:t>
            </a:r>
            <a:r>
              <a:rPr lang="mr-IN" sz="6000" dirty="0" smtClean="0"/>
              <a:t>…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86541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2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6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7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6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7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4" name="audio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01261" y="4582493"/>
            <a:ext cx="812800" cy="812800"/>
          </a:xfrm>
          <a:prstGeom prst="rect">
            <a:avLst/>
          </a:prstGeom>
        </p:spPr>
      </p:pic>
      <p:pic>
        <p:nvPicPr>
          <p:cNvPr id="5" name="audio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3979" y="4617428"/>
            <a:ext cx="812800" cy="812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Which one is part of the language?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94850" y="5735196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			1									2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28620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design…</a:t>
            </a:r>
            <a:br>
              <a:rPr lang="en-GB" sz="6000" dirty="0" smtClean="0">
                <a:solidFill>
                  <a:schemeClr val="tx1"/>
                </a:solidFill>
              </a:rPr>
            </a:br>
            <a:endParaRPr lang="en-GB" sz="4000" dirty="0" smtClean="0">
              <a:sym typeface="CMU Serif"/>
            </a:endParaRP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Artificial language with </a:t>
            </a:r>
            <a:r>
              <a:rPr lang="en-GB" sz="4000" dirty="0">
                <a:solidFill>
                  <a:schemeClr val="tx1"/>
                </a:solidFill>
                <a:sym typeface="CMU Serif"/>
              </a:rPr>
              <a:t>18 </a:t>
            </a: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syllables</a:t>
            </a: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 smtClean="0">
              <a:solidFill>
                <a:schemeClr val="tx1"/>
              </a:solidFill>
              <a:sym typeface="CMU Serif"/>
            </a:endParaRP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Tri-syllabic ‘words’ with AXB structure</a:t>
            </a: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e.g. /</a:t>
            </a:r>
            <a:r>
              <a:rPr lang="en-GB" sz="4000" dirty="0" err="1" smtClean="0">
                <a:sym typeface="CMU Serif"/>
              </a:rPr>
              <a:t>maʊ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fəʊ</a:t>
            </a:r>
            <a:r>
              <a:rPr lang="en-GB" sz="4000" dirty="0" smtClean="0">
                <a:sym typeface="CMU Serif"/>
              </a:rPr>
              <a:t> li/ – highly likely</a:t>
            </a: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 smtClean="0">
              <a:solidFill>
                <a:schemeClr val="tx1"/>
              </a:solidFill>
              <a:sym typeface="CMU Serif"/>
            </a:endParaRPr>
          </a:p>
          <a:p>
            <a:pPr marL="571500" indent="-571500" algn="l"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Tri-syllabic ‘part-words’ with BAX structure</a:t>
            </a:r>
            <a:br>
              <a:rPr lang="en-GB" sz="4000" dirty="0" smtClean="0">
                <a:solidFill>
                  <a:schemeClr val="tx1"/>
                </a:solidFill>
                <a:sym typeface="CMU Serif"/>
              </a:rPr>
            </a:b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e.g. /</a:t>
            </a:r>
            <a:r>
              <a:rPr lang="en-GB" sz="4000" dirty="0" err="1" smtClean="0">
                <a:sym typeface="CMU Serif"/>
              </a:rPr>
              <a:t>tæ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gæ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sɔ</a:t>
            </a:r>
            <a:r>
              <a:rPr lang="en-GB" sz="4000" dirty="0" smtClean="0">
                <a:sym typeface="CMU Serif"/>
              </a:rPr>
              <a:t>/ - highly unlikely</a:t>
            </a:r>
            <a:endParaRPr lang="en-GB" sz="4000" dirty="0" smtClean="0">
              <a:solidFill>
                <a:schemeClr val="tx1"/>
              </a:solidFill>
              <a:sym typeface="CMU Serif"/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207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6042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da-DK" sz="4000" dirty="0" smtClean="0">
              <a:sym typeface="CMU Serif"/>
            </a:endParaRP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ym typeface="CMU Serif"/>
              </a:rPr>
              <a:t>Test if participants can learn the structure of the language, by discriminating between two choices (2 alternative forced choice 2AFC)</a:t>
            </a: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>
              <a:sym typeface="CMU Serif"/>
            </a:endParaRP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ym typeface="CMU Serif"/>
              </a:rPr>
              <a:t>Can even be used to test generalisation to new stimuli e.g. </a:t>
            </a:r>
            <a:r>
              <a:rPr lang="en-GB" sz="4000" dirty="0" err="1" smtClean="0">
                <a:sym typeface="CMU Serif"/>
              </a:rPr>
              <a:t>A</a:t>
            </a:r>
            <a:r>
              <a:rPr lang="en-GB" sz="4000" baseline="-25000" dirty="0" err="1" smtClean="0">
                <a:sym typeface="CMU Serif"/>
              </a:rPr>
              <a:t>x</a:t>
            </a:r>
            <a:r>
              <a:rPr lang="en-GB" sz="4000" dirty="0" err="1" smtClean="0">
                <a:sym typeface="CMU Serif"/>
              </a:rPr>
              <a:t>XB</a:t>
            </a:r>
            <a:r>
              <a:rPr lang="en-GB" sz="4000" baseline="-25000" dirty="0" err="1" smtClean="0">
                <a:sym typeface="CMU Serif"/>
              </a:rPr>
              <a:t>y</a:t>
            </a:r>
            <a:r>
              <a:rPr lang="en-GB" sz="4000" dirty="0" smtClean="0">
                <a:sym typeface="CMU Serif"/>
              </a:rPr>
              <a:t> vs </a:t>
            </a:r>
            <a:r>
              <a:rPr lang="en-GB" sz="4000" dirty="0" err="1" smtClean="0">
                <a:sym typeface="CMU Serif"/>
              </a:rPr>
              <a:t>B</a:t>
            </a:r>
            <a:r>
              <a:rPr lang="en-GB" sz="4000" baseline="-25000" dirty="0" err="1" smtClean="0">
                <a:sym typeface="CMU Serif"/>
              </a:rPr>
              <a:t>y</a:t>
            </a:r>
            <a:r>
              <a:rPr lang="en-GB" sz="4000" dirty="0" err="1" smtClean="0">
                <a:sym typeface="CMU Serif"/>
              </a:rPr>
              <a:t>A</a:t>
            </a:r>
            <a:r>
              <a:rPr lang="en-GB" sz="4000" baseline="-25000" dirty="0" err="1" smtClean="0">
                <a:sym typeface="CMU Serif"/>
              </a:rPr>
              <a:t>x</a:t>
            </a:r>
            <a:r>
              <a:rPr lang="en-GB" sz="4000" dirty="0" err="1" smtClean="0">
                <a:sym typeface="CMU Serif"/>
              </a:rPr>
              <a:t>X</a:t>
            </a:r>
            <a:r>
              <a:rPr lang="mr-IN" sz="4000" dirty="0" smtClean="0">
                <a:sym typeface="CMU Serif"/>
              </a:rPr>
              <a:t>…</a:t>
            </a:r>
            <a:r>
              <a:rPr lang="en-GB" sz="4000" dirty="0" smtClean="0">
                <a:sym typeface="CMU Serif"/>
              </a:rPr>
              <a:t> before and after sleep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38291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II: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Artificial word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38986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question...</a:t>
            </a: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we learn new words?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83252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use cues in the environment that are statistically reliable to help us learn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6725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6411" y="4904456"/>
            <a:ext cx="2858448" cy="2858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8975" y="4647867"/>
            <a:ext cx="2908853" cy="33716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7200" smtClean="0"/>
              <a:t>ball</a:t>
            </a:r>
            <a:endParaRPr kumimoji="0" lang="en-GB" sz="7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558776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4840" y="4831280"/>
            <a:ext cx="2858448" cy="285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7768" y="4744368"/>
            <a:ext cx="2945360" cy="294536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7200" smtClean="0"/>
              <a:t>ball</a:t>
            </a:r>
            <a:endParaRPr kumimoji="0" lang="en-GB" sz="7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124881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5500" y="4819662"/>
            <a:ext cx="2858448" cy="285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7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rPr>
              <a:t>dax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88310" y="4707647"/>
            <a:ext cx="3375526" cy="297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7862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" name="Rectangle 26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Artificial grammar learning</a:t>
            </a:r>
            <a:endParaRPr lang="en-GB" sz="6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7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rPr>
              <a:t>dax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4210" y="4839848"/>
            <a:ext cx="3375526" cy="29704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4091" y="4270710"/>
            <a:ext cx="2656864" cy="353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714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410" y="4736326"/>
            <a:ext cx="3138821" cy="3138821"/>
          </a:xfrm>
          <a:prstGeom prst="rect">
            <a:avLst/>
          </a:prstGeom>
        </p:spPr>
      </p:pic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3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4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3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4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72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"/>
              </a:rPr>
              <a:t>dax</a:t>
            </a:r>
            <a:endParaRPr kumimoji="0" lang="en-GB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2760" y="4744368"/>
            <a:ext cx="3375526" cy="297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9384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Learners exploit multiple cues in the environment to assist their learning over time (cross-situational learning)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4660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Learning environments are noisy and it is hard to test the theory with natural language 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6917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solution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Use artificial language learning to assess learning from multiple cues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978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922" y="4237636"/>
            <a:ext cx="2159000" cy="2159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881" y="4237636"/>
            <a:ext cx="2159000" cy="2159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639" y="4724998"/>
            <a:ext cx="1533525" cy="1114425"/>
          </a:xfrm>
          <a:prstGeom prst="rect">
            <a:avLst/>
          </a:prstGeom>
        </p:spPr>
      </p:pic>
      <p:pic>
        <p:nvPicPr>
          <p:cNvPr id="30" name="rr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096002" y="673768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914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881" y="4237636"/>
            <a:ext cx="2159000" cy="215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922" y="4237636"/>
            <a:ext cx="2159000" cy="2159000"/>
          </a:xfrm>
          <a:prstGeom prst="rect">
            <a:avLst/>
          </a:prstGeom>
        </p:spPr>
      </p:pic>
      <p:pic>
        <p:nvPicPr>
          <p:cNvPr id="31" name="r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108397" y="677911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73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300479" cy="5144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16 novel word-meaning mappings</a:t>
            </a:r>
            <a:br>
              <a:rPr lang="en-GB" sz="4000" dirty="0" smtClean="0">
                <a:solidFill>
                  <a:schemeClr val="tx1"/>
                </a:solidFill>
              </a:rPr>
            </a:br>
            <a:r>
              <a:rPr lang="en-GB" sz="4000" dirty="0" smtClean="0">
                <a:solidFill>
                  <a:schemeClr val="tx1"/>
                </a:solidFill>
              </a:rPr>
              <a:t>e.g. '</a:t>
            </a:r>
            <a:r>
              <a:rPr lang="en-GB" sz="4000" dirty="0" err="1" smtClean="0">
                <a:solidFill>
                  <a:schemeClr val="tx1"/>
                </a:solidFill>
              </a:rPr>
              <a:t>thislin</a:t>
            </a:r>
            <a:r>
              <a:rPr lang="en-GB" sz="4000" dirty="0" smtClean="0">
                <a:solidFill>
                  <a:schemeClr val="tx1"/>
                </a:solidFill>
              </a:rPr>
              <a:t>' always occurs with the circle meaning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Manipulate frequency of prosodic and gestural cues, e.g. 25%, 50%, 75%, 100% conditions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2AFC each trial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1901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503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over the course of the experiment</a:t>
            </a: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Test learning after training by removing all cues</a:t>
            </a:r>
          </a:p>
          <a:p>
            <a:pPr marL="571500" indent="-57150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Compare between conditions i.e. 25%, 50%, 75%, 100% cue present</a:t>
            </a:r>
            <a:endParaRPr lang="en-GB" sz="4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Monaghan et al.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9440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III: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Artificial orthography learning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751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319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/>
              <a:t>A</a:t>
            </a:r>
            <a:r>
              <a:rPr lang="en-GB" sz="6000" dirty="0" smtClean="0"/>
              <a:t> question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How do adults (or infants) make sense of speech?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www.youtube.com/watch?v=nDaTTVR2JXY</a:t>
            </a:r>
            <a:endParaRPr lang="en-GB" dirty="0" smtClean="0">
              <a:hlinkClick r:id="rId3"/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4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5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4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5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TextBox 24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Saffran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,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Aslin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&amp; Newport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1996)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1246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we learn to read?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3347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use semantics and phonology to aid learning of reading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3170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206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you pronounce: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24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rgbClr val="A61E03"/>
                </a:solidFill>
              </a:rPr>
              <a:t>g h o t </a:t>
            </a:r>
            <a:r>
              <a:rPr lang="en-GB" sz="6000" dirty="0" err="1" smtClean="0">
                <a:solidFill>
                  <a:srgbClr val="A61E03"/>
                </a:solidFill>
              </a:rPr>
              <a:t>i</a:t>
            </a:r>
            <a:endParaRPr lang="en-GB" sz="6000" dirty="0" smtClean="0">
              <a:solidFill>
                <a:srgbClr val="A61E03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6084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206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</a:t>
            </a:r>
            <a:r>
              <a:rPr lang="en-GB" sz="6000" dirty="0">
                <a:solidFill>
                  <a:schemeClr val="tx1"/>
                </a:solidFill>
              </a:rPr>
              <a:t>example</a:t>
            </a:r>
            <a:r>
              <a:rPr lang="mr-IN" sz="6000" dirty="0">
                <a:solidFill>
                  <a:schemeClr val="tx1"/>
                </a:solidFill>
              </a:rPr>
              <a:t>…</a:t>
            </a:r>
            <a:endParaRPr lang="en-GB" sz="6000" dirty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  /f/			    /</a:t>
            </a:r>
            <a:r>
              <a:rPr lang="en-GB" sz="6000" dirty="0" err="1" smtClean="0">
                <a:sym typeface="CMU Serif"/>
              </a:rPr>
              <a:t>ɪ</a:t>
            </a:r>
            <a:r>
              <a:rPr lang="en-GB" sz="6000" dirty="0" smtClean="0">
                <a:sym typeface="CMU Serif"/>
              </a:rPr>
              <a:t>/				  /</a:t>
            </a:r>
            <a:r>
              <a:rPr lang="en-GB" sz="6000" dirty="0" err="1" smtClean="0">
                <a:sym typeface="CMU Serif"/>
              </a:rPr>
              <a:t>ʃ</a:t>
            </a:r>
            <a:r>
              <a:rPr lang="en-GB" sz="6000" dirty="0" smtClean="0">
                <a:sym typeface="CMU Serif"/>
              </a:rPr>
              <a:t>/</a:t>
            </a:r>
            <a:endParaRPr lang="en-GB" sz="6000" dirty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cou</a:t>
            </a:r>
            <a:r>
              <a:rPr lang="en-GB" sz="6000" dirty="0" smtClean="0">
                <a:solidFill>
                  <a:srgbClr val="A61E03"/>
                </a:solidFill>
              </a:rPr>
              <a:t>gh			</a:t>
            </a:r>
            <a:r>
              <a:rPr lang="en-GB" sz="6000" dirty="0" smtClean="0">
                <a:solidFill>
                  <a:schemeClr val="tx1"/>
                </a:solidFill>
              </a:rPr>
              <a:t>w</a:t>
            </a:r>
            <a:r>
              <a:rPr lang="en-GB" sz="6000" dirty="0" smtClean="0">
                <a:solidFill>
                  <a:srgbClr val="A61E03"/>
                </a:solidFill>
              </a:rPr>
              <a:t>o</a:t>
            </a:r>
            <a:r>
              <a:rPr lang="en-GB" sz="6000" dirty="0" smtClean="0">
                <a:solidFill>
                  <a:schemeClr val="tx1"/>
                </a:solidFill>
              </a:rPr>
              <a:t>men		 mo</a:t>
            </a:r>
            <a:r>
              <a:rPr lang="en-GB" sz="6000" dirty="0" smtClean="0">
                <a:solidFill>
                  <a:srgbClr val="A61E03"/>
                </a:solidFill>
              </a:rPr>
              <a:t>ti</a:t>
            </a:r>
            <a:r>
              <a:rPr lang="en-GB" sz="6000" dirty="0" smtClean="0">
                <a:solidFill>
                  <a:schemeClr val="tx1"/>
                </a:solidFill>
              </a:rPr>
              <a:t>on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24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u="sng" dirty="0" smtClean="0">
                <a:solidFill>
                  <a:srgbClr val="A61E03"/>
                </a:solidFill>
              </a:rPr>
              <a:t>g h</a:t>
            </a:r>
            <a:r>
              <a:rPr lang="en-GB" sz="6000" dirty="0" smtClean="0">
                <a:solidFill>
                  <a:srgbClr val="A61E03"/>
                </a:solidFill>
              </a:rPr>
              <a:t> </a:t>
            </a:r>
            <a:r>
              <a:rPr lang="en-GB" sz="6000" u="sng" dirty="0" smtClean="0">
                <a:solidFill>
                  <a:srgbClr val="A61E03"/>
                </a:solidFill>
              </a:rPr>
              <a:t>o</a:t>
            </a:r>
            <a:r>
              <a:rPr lang="en-GB" sz="6000" dirty="0" smtClean="0">
                <a:solidFill>
                  <a:srgbClr val="A61E03"/>
                </a:solidFill>
              </a:rPr>
              <a:t> </a:t>
            </a:r>
            <a:r>
              <a:rPr lang="en-GB" sz="6000" u="sng" dirty="0" smtClean="0">
                <a:solidFill>
                  <a:srgbClr val="A61E03"/>
                </a:solidFill>
              </a:rPr>
              <a:t>t </a:t>
            </a:r>
            <a:r>
              <a:rPr lang="en-GB" sz="6000" u="sng" dirty="0" err="1" smtClean="0">
                <a:solidFill>
                  <a:srgbClr val="A61E03"/>
                </a:solidFill>
              </a:rPr>
              <a:t>i</a:t>
            </a:r>
            <a:endParaRPr lang="en-GB" sz="6000" u="sng" dirty="0" smtClean="0">
              <a:solidFill>
                <a:srgbClr val="A61E03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 flipV="1">
            <a:off x="3284394" y="6129232"/>
            <a:ext cx="1672617" cy="800957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Arrow Connector 28"/>
          <p:cNvCxnSpPr/>
          <p:nvPr/>
        </p:nvCxnSpPr>
        <p:spPr>
          <a:xfrm flipV="1">
            <a:off x="6581068" y="6081106"/>
            <a:ext cx="0" cy="647514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Arrow Connector 29"/>
          <p:cNvCxnSpPr/>
          <p:nvPr/>
        </p:nvCxnSpPr>
        <p:spPr>
          <a:xfrm flipV="1">
            <a:off x="8154897" y="6081106"/>
            <a:ext cx="1350050" cy="849084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55957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Phonology and semantics are important components of any model of reading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7004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Psycholinguistic properties can only be used as a proxy for an individual’s experience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8684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solution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Design an artificial orthography where you can train participants and control psycholinguistic properties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Plunkett &amp; Nation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2011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44947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71132" y="3566865"/>
            <a:ext cx="10744295" cy="1343580"/>
            <a:chOff x="949176" y="5990893"/>
            <a:chExt cx="10744295" cy="134358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9421" y="6142676"/>
              <a:ext cx="2294050" cy="1147025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2539" y="6142677"/>
              <a:ext cx="2416074" cy="114702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8731" y="5990893"/>
              <a:ext cx="2443000" cy="129881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176" y="6142678"/>
              <a:ext cx="2118747" cy="1191795"/>
            </a:xfrm>
            <a:prstGeom prst="rect">
              <a:avLst/>
            </a:prstGeom>
          </p:spPr>
        </p:pic>
      </p:grpSp>
      <p:sp>
        <p:nvSpPr>
          <p:cNvPr id="30" name="Rectangle 29"/>
          <p:cNvSpPr/>
          <p:nvPr/>
        </p:nvSpPr>
        <p:spPr>
          <a:xfrm>
            <a:off x="762155" y="6230744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/</a:t>
            </a:r>
            <a:r>
              <a:rPr lang="en-GB" sz="6000" dirty="0" err="1" smtClean="0">
                <a:solidFill>
                  <a:schemeClr val="tx1"/>
                </a:solidFill>
              </a:rPr>
              <a:t>b</a:t>
            </a:r>
            <a:r>
              <a:rPr lang="en-GB" sz="6000" dirty="0" err="1" smtClean="0">
                <a:sym typeface="CMU Serif"/>
              </a:rPr>
              <a:t>əʊs</a:t>
            </a:r>
            <a:r>
              <a:rPr lang="en-GB" sz="6000" dirty="0" smtClean="0">
                <a:sym typeface="CMU Serif"/>
              </a:rPr>
              <a:t>/		 /</a:t>
            </a:r>
            <a:r>
              <a:rPr lang="en-GB" sz="6000" dirty="0" err="1" smtClean="0">
                <a:sym typeface="CMU Serif"/>
              </a:rPr>
              <a:t>kes</a:t>
            </a:r>
            <a:r>
              <a:rPr lang="en-GB" sz="6000" dirty="0" smtClean="0">
                <a:sym typeface="CMU Serif"/>
              </a:rPr>
              <a:t>/		/</a:t>
            </a:r>
            <a:r>
              <a:rPr lang="en-GB" sz="6000" dirty="0" err="1" smtClean="0">
                <a:sym typeface="CMU Serif"/>
              </a:rPr>
              <a:t>faɪm</a:t>
            </a:r>
            <a:r>
              <a:rPr lang="en-GB" sz="6000" dirty="0" smtClean="0">
                <a:sym typeface="CMU Serif"/>
              </a:rPr>
              <a:t>/	   /</a:t>
            </a:r>
            <a:r>
              <a:rPr lang="en-GB" sz="6000" dirty="0" err="1" smtClean="0">
                <a:sym typeface="CMU Serif"/>
              </a:rPr>
              <a:t>gʌk</a:t>
            </a:r>
            <a:r>
              <a:rPr lang="en-GB" sz="6000" dirty="0" smtClean="0">
                <a:sym typeface="CMU Serif"/>
              </a:rPr>
              <a:t>/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2141621" y="4865673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Arrow Connector 34"/>
          <p:cNvCxnSpPr/>
          <p:nvPr/>
        </p:nvCxnSpPr>
        <p:spPr>
          <a:xfrm>
            <a:off x="5013157" y="4910445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Arrow Connector 35"/>
          <p:cNvCxnSpPr/>
          <p:nvPr/>
        </p:nvCxnSpPr>
        <p:spPr>
          <a:xfrm>
            <a:off x="7770501" y="4865672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/>
          <p:cNvCxnSpPr/>
          <p:nvPr/>
        </p:nvCxnSpPr>
        <p:spPr>
          <a:xfrm>
            <a:off x="10794438" y="4843288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623382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71132" y="3566865"/>
            <a:ext cx="10744295" cy="1343580"/>
            <a:chOff x="949176" y="5990893"/>
            <a:chExt cx="10744295" cy="134358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9421" y="6142676"/>
              <a:ext cx="2294050" cy="1147025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2539" y="6142677"/>
              <a:ext cx="2416074" cy="114702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8731" y="5990893"/>
              <a:ext cx="2443000" cy="129881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176" y="6142678"/>
              <a:ext cx="2118747" cy="1191795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1129464" y="6256823"/>
            <a:ext cx="10783668" cy="2038081"/>
            <a:chOff x="966238" y="4856315"/>
            <a:chExt cx="10783668" cy="203808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66238" y="4865377"/>
              <a:ext cx="2024982" cy="202498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671026" y="4865377"/>
              <a:ext cx="2038077" cy="202901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44670" y="4886108"/>
              <a:ext cx="1822673" cy="1822673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399421" y="4856315"/>
              <a:ext cx="2350485" cy="1882261"/>
            </a:xfrm>
            <a:prstGeom prst="rect">
              <a:avLst/>
            </a:prstGeom>
          </p:spPr>
        </p:pic>
      </p:grpSp>
      <p:cxnSp>
        <p:nvCxnSpPr>
          <p:cNvPr id="35" name="Straight Arrow Connector 34"/>
          <p:cNvCxnSpPr/>
          <p:nvPr/>
        </p:nvCxnSpPr>
        <p:spPr>
          <a:xfrm>
            <a:off x="2141621" y="4865673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6" name="Straight Arrow Connector 35"/>
          <p:cNvCxnSpPr/>
          <p:nvPr/>
        </p:nvCxnSpPr>
        <p:spPr>
          <a:xfrm>
            <a:off x="4853290" y="4907346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/>
          <p:cNvCxnSpPr/>
          <p:nvPr/>
        </p:nvCxnSpPr>
        <p:spPr>
          <a:xfrm>
            <a:off x="7687614" y="4907346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Straight Arrow Connector 37"/>
          <p:cNvCxnSpPr/>
          <p:nvPr/>
        </p:nvCxnSpPr>
        <p:spPr>
          <a:xfrm>
            <a:off x="10740440" y="4846982"/>
            <a:ext cx="48126" cy="1409841"/>
          </a:xfrm>
          <a:prstGeom prst="straightConnector1">
            <a:avLst/>
          </a:prstGeom>
          <a:noFill/>
          <a:ln w="63500" cap="flat">
            <a:solidFill>
              <a:srgbClr val="A61E03"/>
            </a:solidFill>
            <a:prstDash val="solid"/>
            <a:round/>
            <a:headEnd type="triangle"/>
            <a:tailEnd type="triangle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57473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144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Train participants on orthography </a:t>
            </a:r>
            <a:r>
              <a:rPr lang="mr-IN" sz="4000" dirty="0" smtClean="0">
                <a:solidFill>
                  <a:schemeClr val="tx1"/>
                </a:solidFill>
              </a:rPr>
              <a:t>–</a:t>
            </a:r>
            <a:r>
              <a:rPr lang="en-GB" sz="4000" dirty="0" smtClean="0">
                <a:solidFill>
                  <a:schemeClr val="tx1"/>
                </a:solidFill>
              </a:rPr>
              <a:t> phonology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Train participants on orthography </a:t>
            </a:r>
            <a:r>
              <a:rPr lang="mr-IN" sz="4000" dirty="0" smtClean="0">
                <a:solidFill>
                  <a:schemeClr val="tx1"/>
                </a:solidFill>
              </a:rPr>
              <a:t>–</a:t>
            </a:r>
            <a:r>
              <a:rPr lang="en-GB" sz="4000" dirty="0" smtClean="0">
                <a:solidFill>
                  <a:schemeClr val="tx1"/>
                </a:solidFill>
              </a:rPr>
              <a:t> semantics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Control over psycholinguistic properties e.g. frequency, length, age of acquisition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Train over the course of several days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5854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/>
              <a:t>A</a:t>
            </a:r>
            <a:r>
              <a:rPr lang="en-GB" sz="6000" dirty="0" smtClean="0"/>
              <a:t> prediction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Speech has statistical information that can help the listener segment the complex stream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TextBox 24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Saffran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,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Aslin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&amp; Newport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1996)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20151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88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through reading aloud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through picture naming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Assess learning through word recognition</a:t>
            </a: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6120265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orthography learning</a:t>
            </a:r>
            <a:endParaRPr dirty="0"/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Taylor, Davis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Rastle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6894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" name="Rectangle 26"/>
          <p:cNvSpPr/>
          <p:nvPr/>
        </p:nvSpPr>
        <p:spPr>
          <a:xfrm>
            <a:off x="452995" y="2388211"/>
            <a:ext cx="12123605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Part IV: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Iterated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978942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does language evolve?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11693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Features of language emerge as a result of cognitive biases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348616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8827" y="3986210"/>
            <a:ext cx="4165600" cy="41656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4870866" y="4873141"/>
            <a:ext cx="770573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This is a </a:t>
            </a:r>
            <a:r>
              <a:rPr lang="en-GB" sz="6000" dirty="0" err="1" smtClean="0">
                <a:solidFill>
                  <a:schemeClr val="tx1"/>
                </a:solidFill>
              </a:rPr>
              <a:t>wug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Berko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(1958)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30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53745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581" y="3896012"/>
            <a:ext cx="2198022" cy="2198022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4158984" y="4145087"/>
            <a:ext cx="8604503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Now there is another one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There are two of them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There are two ___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0962" y="6094034"/>
            <a:ext cx="2198022" cy="2198022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Berko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(1958)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32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32961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theory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Human languages tend to avoid unpredictable variation because regularity is easier to learn</a:t>
            </a: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7716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problem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have no definitive historical evidence of how regularity emerged in human language</a:t>
            </a: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8193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solution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Use artificial language learning and iterated learning to explore how unpredictable variation is eliminated over time</a:t>
            </a: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2951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experiment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748" y="3486786"/>
            <a:ext cx="3251200" cy="325120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4494565" y="6737986"/>
            <a:ext cx="4363847" cy="1595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3200" dirty="0" smtClean="0">
                <a:solidFill>
                  <a:srgbClr val="A61E03"/>
                </a:solidFill>
              </a:rPr>
              <a:t>glim cow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3200" dirty="0" smtClean="0">
                <a:solidFill>
                  <a:schemeClr val="tx1"/>
                </a:solidFill>
              </a:rPr>
              <a:t>(singular NOUN moves)</a:t>
            </a:r>
          </a:p>
        </p:txBody>
      </p:sp>
    </p:spTree>
    <p:extLst>
      <p:ext uri="{BB962C8B-B14F-4D97-AF65-F5344CB8AC3E}">
        <p14:creationId xmlns:p14="http://schemas.microsoft.com/office/powerpoint/2010/main" val="7164866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example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Ling___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Krom</a:t>
            </a:r>
            <a:r>
              <a:rPr lang="en-GB" sz="6000" dirty="0" smtClean="0"/>
              <a:t>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Sch</a:t>
            </a:r>
            <a:r>
              <a:rPr lang="en-GB" sz="6000" dirty="0" smtClean="0"/>
              <a:t>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Ing</a:t>
            </a:r>
            <a:r>
              <a:rPr lang="en-GB" sz="6000" dirty="0" smtClean="0"/>
              <a:t>___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42702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964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75% - </a:t>
            </a:r>
            <a:r>
              <a:rPr lang="en-GB" sz="6000" dirty="0">
                <a:solidFill>
                  <a:srgbClr val="A61E03"/>
                </a:solidFill>
              </a:rPr>
              <a:t>glim cow </a:t>
            </a:r>
            <a:r>
              <a:rPr lang="en-GB" sz="6000" dirty="0" err="1" smtClean="0">
                <a:solidFill>
                  <a:srgbClr val="A61E03"/>
                </a:solidFill>
              </a:rPr>
              <a:t>fip</a:t>
            </a:r>
            <a:endParaRPr lang="en-GB" sz="6000" dirty="0">
              <a:solidFill>
                <a:srgbClr val="A61E03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(</a:t>
            </a:r>
            <a:r>
              <a:rPr lang="en-GB" sz="6000" dirty="0" err="1" smtClean="0">
                <a:solidFill>
                  <a:schemeClr val="tx1"/>
                </a:solidFill>
              </a:rPr>
              <a:t>plural</a:t>
            </a:r>
            <a:r>
              <a:rPr lang="en-GB" sz="6000" baseline="-25000" dirty="0" err="1">
                <a:solidFill>
                  <a:schemeClr val="tx1"/>
                </a:solidFill>
              </a:rPr>
              <a:t>x</a:t>
            </a:r>
            <a:r>
              <a:rPr lang="en-GB" sz="6000" dirty="0" smtClean="0">
                <a:solidFill>
                  <a:schemeClr val="tx1"/>
                </a:solidFill>
              </a:rPr>
              <a:t> NOUN moves)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54485" y="4680859"/>
            <a:ext cx="2268775" cy="2268775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2357" y="4680859"/>
            <a:ext cx="2268775" cy="226877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16513" y="4680859"/>
            <a:ext cx="2268775" cy="226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6838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1964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>
                <a:solidFill>
                  <a:schemeClr val="tx1"/>
                </a:solidFill>
              </a:rPr>
              <a:t>2</a:t>
            </a:r>
            <a:r>
              <a:rPr lang="en-GB" sz="6000" dirty="0" smtClean="0">
                <a:solidFill>
                  <a:schemeClr val="tx1"/>
                </a:solidFill>
              </a:rPr>
              <a:t>5% - </a:t>
            </a:r>
            <a:r>
              <a:rPr lang="en-GB" sz="6000" dirty="0">
                <a:solidFill>
                  <a:srgbClr val="A61E03"/>
                </a:solidFill>
              </a:rPr>
              <a:t>glim cow </a:t>
            </a:r>
            <a:r>
              <a:rPr lang="en-GB" sz="6000" dirty="0" err="1" smtClean="0">
                <a:solidFill>
                  <a:srgbClr val="A61E03"/>
                </a:solidFill>
              </a:rPr>
              <a:t>tay</a:t>
            </a:r>
            <a:endParaRPr lang="en-GB" sz="6000" dirty="0">
              <a:solidFill>
                <a:srgbClr val="A61E03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(</a:t>
            </a:r>
            <a:r>
              <a:rPr lang="en-GB" sz="6000" dirty="0" err="1" smtClean="0">
                <a:solidFill>
                  <a:schemeClr val="tx1"/>
                </a:solidFill>
              </a:rPr>
              <a:t>plural</a:t>
            </a:r>
            <a:r>
              <a:rPr lang="en-GB" sz="6000" baseline="-25000" dirty="0" err="1">
                <a:solidFill>
                  <a:schemeClr val="tx1"/>
                </a:solidFill>
              </a:rPr>
              <a:t>y</a:t>
            </a:r>
            <a:r>
              <a:rPr lang="en-GB" sz="6000" dirty="0" smtClean="0">
                <a:solidFill>
                  <a:schemeClr val="tx1"/>
                </a:solidFill>
              </a:rPr>
              <a:t> NOUN moves)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54485" y="4680859"/>
            <a:ext cx="2268775" cy="2268775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2357" y="4680859"/>
            <a:ext cx="2268775" cy="226877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7969" y1="13281" x2="21094" y2="191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16513" y="4680859"/>
            <a:ext cx="2268775" cy="226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004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Manipulate the frequency of plural markers shown during training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Observe plural marker use in single generation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Pass the testing output to the next generation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Observe plural marker use across several generations</a:t>
            </a:r>
            <a:endParaRPr lang="en-GB" sz="4000" dirty="0">
              <a:solidFill>
                <a:schemeClr val="tx1"/>
              </a:solidFill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0953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734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Individual learners do not show a change in plural marking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Over the course of iterated learning, the bias towards regularity emerges</a:t>
            </a:r>
          </a:p>
          <a:p>
            <a:pPr marL="857250" indent="-857250" algn="l">
              <a:spcBef>
                <a:spcPts val="200"/>
              </a:spcBef>
              <a:buSzPct val="80000"/>
              <a:buFont typeface="Wingdings" charset="2"/>
              <a:buChar char="§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</a:rPr>
              <a:t>Unpredictable variation is eliminated through cultural transmission</a:t>
            </a: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3377528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Iterated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&amp;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Wonnacott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(2010)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5315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example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Ling</a:t>
            </a:r>
            <a:r>
              <a:rPr lang="en-GB" sz="6000" dirty="0" smtClean="0">
                <a:solidFill>
                  <a:srgbClr val="A61E03"/>
                </a:solidFill>
              </a:rPr>
              <a:t>uistics</a:t>
            </a: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Krom</a:t>
            </a:r>
            <a:r>
              <a:rPr lang="en-GB" sz="6000" dirty="0" err="1" smtClean="0">
                <a:solidFill>
                  <a:srgbClr val="A61E03"/>
                </a:solidFill>
                <a:sym typeface="CMU Serif"/>
              </a:rPr>
              <a:t>ěříž</a:t>
            </a:r>
            <a:endParaRPr lang="en-GB" sz="6000" dirty="0" smtClean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Sch</a:t>
            </a:r>
            <a:r>
              <a:rPr lang="en-GB" sz="6000" dirty="0" smtClean="0">
                <a:solidFill>
                  <a:srgbClr val="A61E03"/>
                </a:solidFill>
              </a:rPr>
              <a:t>ool</a:t>
            </a: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Ing</a:t>
            </a:r>
            <a:r>
              <a:rPr lang="en-GB" sz="6000" dirty="0" smtClean="0">
                <a:solidFill>
                  <a:srgbClr val="A61E03"/>
                </a:solidFill>
              </a:rPr>
              <a:t>lorious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43011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theory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>
                <a:solidFill>
                  <a:schemeClr val="tx1"/>
                </a:solidFill>
              </a:rPr>
              <a:t>Transitional </a:t>
            </a:r>
            <a:r>
              <a:rPr lang="en-GB" sz="6000" dirty="0" smtClean="0">
                <a:solidFill>
                  <a:schemeClr val="tx1"/>
                </a:solidFill>
              </a:rPr>
              <a:t>probabilities occur in natural language making word boundaries easier to identify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8060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problem</a:t>
            </a:r>
            <a:r>
              <a:rPr lang="mr-IN" sz="6000" dirty="0" smtClean="0"/>
              <a:t>…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Natural language is noisy and contains much more information than just transitional probabilities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61767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683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solution</a:t>
            </a:r>
            <a:r>
              <a:rPr lang="mr-IN" sz="6000" dirty="0" smtClean="0"/>
              <a:t>…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Create an artificial language that incorporates only transitional probabilities, controlling for other variables, and test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rId2" action="ppaction://hlinksldjump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rId3" action="ppaction://hlinksldjump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rId2" action="ppaction://hlinksldjump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rId3" action="ppaction://hlinksldjump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23242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8619</TotalTime>
  <Words>1342</Words>
  <Application>Microsoft Macintosh PowerPoint</Application>
  <PresentationFormat>Custom</PresentationFormat>
  <Paragraphs>428</Paragraphs>
  <Slides>53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Calibri</vt:lpstr>
      <vt:lpstr>CMU Serif</vt:lpstr>
      <vt:lpstr>CMU Serif Roman</vt:lpstr>
      <vt:lpstr>Courier</vt:lpstr>
      <vt:lpstr>Helvetica</vt:lpstr>
      <vt:lpstr>Helvetica Light</vt:lpstr>
      <vt:lpstr>Helvetica Neue</vt:lpstr>
      <vt:lpstr>Times</vt:lpstr>
      <vt:lpstr>Wingdings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JB</cp:lastModifiedBy>
  <cp:revision>191</cp:revision>
  <cp:lastPrinted>2018-02-15T11:06:46Z</cp:lastPrinted>
  <dcterms:modified xsi:type="dcterms:W3CDTF">2018-08-17T21:47:59Z</dcterms:modified>
</cp:coreProperties>
</file>